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67" r:id="rId4"/>
    <p:sldId id="281" r:id="rId5"/>
    <p:sldId id="268" r:id="rId6"/>
    <p:sldId id="265" r:id="rId7"/>
    <p:sldId id="266" r:id="rId8"/>
    <p:sldId id="261" r:id="rId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9"/>
    <p:restoredTop sz="94694"/>
  </p:normalViewPr>
  <p:slideViewPr>
    <p:cSldViewPr snapToGrid="0">
      <p:cViewPr varScale="1">
        <p:scale>
          <a:sx n="121" d="100"/>
          <a:sy n="121" d="100"/>
        </p:scale>
        <p:origin x="167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6FAA71B-B1C3-48F5-9454-FD7ADEFC39C2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5998EA59-A15D-449A-9836-4526A7F1A9E2}">
      <dgm:prSet/>
      <dgm:spPr/>
      <dgm:t>
        <a:bodyPr/>
        <a:lstStyle/>
        <a:p>
          <a:r>
            <a:rPr lang="ko-KR" altLang="en-US" baseline="0" dirty="0"/>
            <a:t>앱 선택 </a:t>
          </a:r>
          <a:r>
            <a:rPr lang="en-US" altLang="ko-KR" baseline="0" dirty="0"/>
            <a:t>Depth</a:t>
          </a:r>
        </a:p>
        <a:p>
          <a:r>
            <a:rPr lang="en-US" altLang="ko-KR" baseline="0" dirty="0"/>
            <a:t>-&gt;</a:t>
          </a:r>
          <a:r>
            <a:rPr lang="ko-KR" altLang="en-US" baseline="0" dirty="0"/>
            <a:t> 가장 긴 측정 </a:t>
          </a:r>
          <a:r>
            <a:rPr lang="en-US" altLang="ko-KR" baseline="0" dirty="0"/>
            <a:t>Section</a:t>
          </a:r>
          <a:r>
            <a:rPr lang="ko-KR" altLang="en-US" baseline="0" dirty="0"/>
            <a:t>의 </a:t>
          </a:r>
          <a:r>
            <a:rPr lang="en-US" altLang="ko-KR" baseline="0" dirty="0"/>
            <a:t>Depth</a:t>
          </a:r>
          <a:r>
            <a:rPr lang="ko-KR" altLang="en-US" baseline="0" dirty="0"/>
            <a:t>는 운동 선택까지 </a:t>
          </a:r>
          <a:r>
            <a:rPr lang="en-US" altLang="ko-KR" baseline="0" dirty="0"/>
            <a:t>3,</a:t>
          </a:r>
          <a:r>
            <a:rPr lang="ko-KR" altLang="en-US" baseline="0" dirty="0"/>
            <a:t> 측정 결과까지 </a:t>
          </a:r>
          <a:r>
            <a:rPr lang="en-US" altLang="ko-KR" baseline="0" dirty="0"/>
            <a:t>6</a:t>
          </a:r>
        </a:p>
      </dgm:t>
    </dgm:pt>
    <dgm:pt modelId="{08DC7059-E8C5-4560-AB43-08E758901565}" type="parTrans" cxnId="{9394E0F6-F3C0-4014-A449-2193BEBE9BB4}">
      <dgm:prSet/>
      <dgm:spPr/>
      <dgm:t>
        <a:bodyPr/>
        <a:lstStyle/>
        <a:p>
          <a:endParaRPr lang="en-US"/>
        </a:p>
      </dgm:t>
    </dgm:pt>
    <dgm:pt modelId="{60C81D22-6399-45FB-BC1C-EA85BCCEF78A}" type="sibTrans" cxnId="{9394E0F6-F3C0-4014-A449-2193BEBE9BB4}">
      <dgm:prSet/>
      <dgm:spPr/>
      <dgm:t>
        <a:bodyPr/>
        <a:lstStyle/>
        <a:p>
          <a:endParaRPr lang="en-US"/>
        </a:p>
      </dgm:t>
    </dgm:pt>
    <dgm:pt modelId="{078C5D3A-5252-4AC3-BBA8-8143996A42FE}">
      <dgm:prSet/>
      <dgm:spPr/>
      <dgm:t>
        <a:bodyPr/>
        <a:lstStyle/>
        <a:p>
          <a:r>
            <a:rPr lang="en-US" altLang="ko-KR" baseline="0" dirty="0"/>
            <a:t>DB</a:t>
          </a:r>
          <a:r>
            <a:rPr lang="ko-KR" altLang="en-US" baseline="0" dirty="0"/>
            <a:t> 개인정보</a:t>
          </a:r>
          <a:endParaRPr lang="en-US" altLang="ko-KR" baseline="0" dirty="0"/>
        </a:p>
        <a:p>
          <a:r>
            <a:rPr lang="en-US" altLang="ko-KR" baseline="0" dirty="0"/>
            <a:t>-&gt;</a:t>
          </a:r>
          <a:r>
            <a:rPr lang="ko-KR" altLang="en-US" baseline="0" dirty="0"/>
            <a:t> </a:t>
          </a:r>
          <a:r>
            <a:rPr lang="en-US" altLang="ko-KR" baseline="0" dirty="0" err="1"/>
            <a:t>Mysql</a:t>
          </a:r>
          <a:r>
            <a:rPr lang="ko-KR" altLang="en-US" baseline="0" dirty="0"/>
            <a:t>은 </a:t>
          </a:r>
          <a:r>
            <a:rPr lang="en-US" altLang="ko-KR" baseline="0" dirty="0"/>
            <a:t>TDE</a:t>
          </a:r>
          <a:r>
            <a:rPr lang="ko-KR" altLang="en-US" baseline="0" dirty="0"/>
            <a:t> 방식</a:t>
          </a:r>
          <a:r>
            <a:rPr lang="en-US" altLang="ko-KR" baseline="0" dirty="0"/>
            <a:t>(</a:t>
          </a:r>
          <a:r>
            <a:rPr lang="ko-KR" altLang="en-US" baseline="0" dirty="0"/>
            <a:t>데이터 읽기</a:t>
          </a:r>
          <a:r>
            <a:rPr lang="en-US" altLang="ko-KR" baseline="0" dirty="0"/>
            <a:t>/</a:t>
          </a:r>
          <a:r>
            <a:rPr lang="ko-KR" altLang="en-US" baseline="0" dirty="0"/>
            <a:t>쓰기 시점에서 암</a:t>
          </a:r>
          <a:r>
            <a:rPr lang="en-US" altLang="ko-KR" baseline="0" dirty="0"/>
            <a:t>.</a:t>
          </a:r>
          <a:r>
            <a:rPr lang="ko-KR" altLang="en-US" baseline="0" dirty="0"/>
            <a:t>복호화 수행</a:t>
          </a:r>
          <a:r>
            <a:rPr lang="en-US" altLang="ko-KR" baseline="0" dirty="0"/>
            <a:t>)</a:t>
          </a:r>
        </a:p>
        <a:p>
          <a:r>
            <a:rPr lang="en-US" altLang="ko-KR" baseline="0" dirty="0"/>
            <a:t>-&gt;</a:t>
          </a:r>
          <a:r>
            <a:rPr lang="ko-KR" altLang="en-US" baseline="0" dirty="0"/>
            <a:t> </a:t>
          </a:r>
          <a:r>
            <a:rPr lang="en-US" altLang="ko-KR" baseline="0" dirty="0" err="1"/>
            <a:t>Keyring_file</a:t>
          </a:r>
          <a:r>
            <a:rPr lang="en-US" altLang="ko-KR" baseline="0" dirty="0"/>
            <a:t> plug-in</a:t>
          </a:r>
          <a:r>
            <a:rPr lang="ko-KR" altLang="en-US" baseline="0" dirty="0"/>
            <a:t> 사용</a:t>
          </a:r>
          <a:r>
            <a:rPr lang="en-US" altLang="ko-KR" baseline="0" dirty="0"/>
            <a:t>(</a:t>
          </a:r>
          <a:r>
            <a:rPr lang="ko-KR" altLang="en-US" b="0" i="0" dirty="0"/>
            <a:t>테이블스페이스 키를 암호화 하기위한 마스터 키를 디스크에 평문으로 저장하여 관리</a:t>
          </a:r>
          <a:r>
            <a:rPr lang="en-US" altLang="ko-KR" baseline="0" dirty="0"/>
            <a:t>)</a:t>
          </a:r>
        </a:p>
      </dgm:t>
    </dgm:pt>
    <dgm:pt modelId="{03945AB3-9768-4DF8-ACE7-F2BA7E295819}" type="parTrans" cxnId="{60B1675B-E984-4D8A-94D7-E521BDE3F812}">
      <dgm:prSet/>
      <dgm:spPr/>
      <dgm:t>
        <a:bodyPr/>
        <a:lstStyle/>
        <a:p>
          <a:endParaRPr lang="en-US"/>
        </a:p>
      </dgm:t>
    </dgm:pt>
    <dgm:pt modelId="{5CBD1750-EAFC-455C-8C32-B291725BD3D8}" type="sibTrans" cxnId="{60B1675B-E984-4D8A-94D7-E521BDE3F812}">
      <dgm:prSet/>
      <dgm:spPr/>
      <dgm:t>
        <a:bodyPr/>
        <a:lstStyle/>
        <a:p>
          <a:endParaRPr lang="en-US"/>
        </a:p>
      </dgm:t>
    </dgm:pt>
    <dgm:pt modelId="{B89779DC-C658-4A67-8893-28598DAEA579}">
      <dgm:prSet/>
      <dgm:spPr/>
      <dgm:t>
        <a:bodyPr/>
        <a:lstStyle/>
        <a:p>
          <a:r>
            <a:rPr lang="en-US" altLang="ko-KR" dirty="0" err="1"/>
            <a:t>Burnfit</a:t>
          </a:r>
          <a:r>
            <a:rPr lang="ko-KR" altLang="en-US" dirty="0"/>
            <a:t> 앱</a:t>
          </a:r>
          <a:endParaRPr lang="en-US" altLang="ko-KR" dirty="0"/>
        </a:p>
        <a:p>
          <a:r>
            <a:rPr lang="en-US" altLang="ko-KR" dirty="0"/>
            <a:t>-&gt;</a:t>
          </a:r>
          <a:r>
            <a:rPr lang="ko-KR" altLang="en-US" dirty="0"/>
            <a:t> 본인 하루 운동량 기록</a:t>
          </a:r>
          <a:endParaRPr lang="en-US" altLang="ko-KR" dirty="0"/>
        </a:p>
        <a:p>
          <a:r>
            <a:rPr lang="ko-KR" altLang="en-US" dirty="0"/>
            <a:t>차이점</a:t>
          </a:r>
          <a:endParaRPr lang="en-US" altLang="ko-KR" dirty="0"/>
        </a:p>
        <a:p>
          <a:r>
            <a:rPr lang="en-US" altLang="ko-KR" dirty="0"/>
            <a:t>-&gt;</a:t>
          </a:r>
          <a:r>
            <a:rPr lang="ko-KR" altLang="en-US" dirty="0"/>
            <a:t> 특정 목적이 있는 고객층이 대상</a:t>
          </a:r>
          <a:endParaRPr lang="en-US" altLang="ko-KR" dirty="0"/>
        </a:p>
        <a:p>
          <a:r>
            <a:rPr lang="en-US" altLang="ko-KR" dirty="0"/>
            <a:t>-&gt;</a:t>
          </a:r>
          <a:r>
            <a:rPr lang="ko-KR" altLang="en-US" dirty="0"/>
            <a:t> 하루 운동량이 아닌 원하는 등급을 위해 꾸준히 하는 것이 목표</a:t>
          </a:r>
          <a:endParaRPr lang="en-US" dirty="0"/>
        </a:p>
      </dgm:t>
    </dgm:pt>
    <dgm:pt modelId="{C4205433-F2F0-43EC-BC86-BF682547EF4C}" type="parTrans" cxnId="{09CCECAC-6B38-47DA-AE91-37098EBA9451}">
      <dgm:prSet/>
      <dgm:spPr/>
      <dgm:t>
        <a:bodyPr/>
        <a:lstStyle/>
        <a:p>
          <a:endParaRPr lang="en-US"/>
        </a:p>
      </dgm:t>
    </dgm:pt>
    <dgm:pt modelId="{BB7B82C0-B4DA-456D-8A93-62C80045DE00}" type="sibTrans" cxnId="{09CCECAC-6B38-47DA-AE91-37098EBA9451}">
      <dgm:prSet/>
      <dgm:spPr/>
      <dgm:t>
        <a:bodyPr/>
        <a:lstStyle/>
        <a:p>
          <a:endParaRPr lang="en-US"/>
        </a:p>
      </dgm:t>
    </dgm:pt>
    <dgm:pt modelId="{9FC86739-D94F-4792-86CF-3118D2F1E108}">
      <dgm:prSet/>
      <dgm:spPr/>
      <dgm:t>
        <a:bodyPr/>
        <a:lstStyle/>
        <a:p>
          <a:r>
            <a:rPr lang="ko-KR" altLang="en-US" dirty="0"/>
            <a:t>딥러닝 스마트폰 응용</a:t>
          </a:r>
          <a:r>
            <a:rPr lang="en-US" altLang="ko-KR" dirty="0"/>
            <a:t>(</a:t>
          </a:r>
          <a:r>
            <a:rPr lang="ko-KR" altLang="en-US" dirty="0"/>
            <a:t>사례 참조 예정</a:t>
          </a:r>
          <a:r>
            <a:rPr lang="en-US" altLang="ko-KR" dirty="0"/>
            <a:t>)</a:t>
          </a:r>
        </a:p>
        <a:p>
          <a:r>
            <a:rPr lang="en-US" dirty="0"/>
            <a:t>-&gt; </a:t>
          </a:r>
          <a:r>
            <a:rPr lang="ko-KR" altLang="en-US" dirty="0"/>
            <a:t>스마트폰을 활용한 딥러닝 기반 위조지폐 판별</a:t>
          </a:r>
          <a:endParaRPr lang="en-US" altLang="ko-KR" dirty="0"/>
        </a:p>
        <a:p>
          <a:r>
            <a:rPr lang="en-US" altLang="ko-KR" dirty="0"/>
            <a:t>(CNN</a:t>
          </a:r>
          <a:r>
            <a:rPr lang="ko-KR" altLang="en-US" dirty="0"/>
            <a:t> 기술 활용</a:t>
          </a:r>
          <a:r>
            <a:rPr lang="en-US" altLang="ko-KR" dirty="0"/>
            <a:t>,</a:t>
          </a:r>
          <a:r>
            <a:rPr lang="ko-KR" altLang="en-US" dirty="0"/>
            <a:t> </a:t>
          </a:r>
          <a:r>
            <a:rPr lang="en-US" altLang="ko-KR" dirty="0"/>
            <a:t>Google</a:t>
          </a:r>
          <a:r>
            <a:rPr lang="ko-KR" altLang="en-US" dirty="0"/>
            <a:t>의 </a:t>
          </a:r>
          <a:r>
            <a:rPr lang="en-US" altLang="ko-KR" dirty="0" err="1"/>
            <a:t>Tensorflow</a:t>
          </a:r>
          <a:r>
            <a:rPr lang="en-US" altLang="ko-KR" dirty="0"/>
            <a:t>, </a:t>
          </a:r>
          <a:r>
            <a:rPr lang="en-US" altLang="ko-KR" dirty="0" err="1"/>
            <a:t>keras</a:t>
          </a:r>
          <a:r>
            <a:rPr lang="en-US" altLang="ko-KR" dirty="0"/>
            <a:t> </a:t>
          </a:r>
          <a:r>
            <a:rPr lang="ko-KR" altLang="en-US" dirty="0"/>
            <a:t>사용</a:t>
          </a:r>
          <a:r>
            <a:rPr lang="en-US" altLang="ko-KR" dirty="0"/>
            <a:t>)</a:t>
          </a:r>
        </a:p>
        <a:p>
          <a:r>
            <a:rPr lang="en-US" altLang="ko-KR" dirty="0"/>
            <a:t>-&gt;</a:t>
          </a:r>
          <a:r>
            <a:rPr lang="ko-KR" altLang="en-US" dirty="0"/>
            <a:t> 스마트폰 활용한 실시간 심박수 측정</a:t>
          </a:r>
          <a:endParaRPr lang="en-US" altLang="ko-KR" dirty="0"/>
        </a:p>
        <a:p>
          <a:r>
            <a:rPr lang="en-US" altLang="ko-KR" dirty="0"/>
            <a:t>(Google</a:t>
          </a:r>
          <a:r>
            <a:rPr lang="ko-KR" altLang="en-US" dirty="0"/>
            <a:t> </a:t>
          </a:r>
          <a:r>
            <a:rPr lang="en-US" altLang="ko-KR" dirty="0"/>
            <a:t>ML</a:t>
          </a:r>
          <a:r>
            <a:rPr lang="ko-KR" altLang="en-US" dirty="0"/>
            <a:t> </a:t>
          </a:r>
          <a:r>
            <a:rPr lang="en-US" altLang="ko-KR" dirty="0"/>
            <a:t>Toolkit</a:t>
          </a:r>
          <a:r>
            <a:rPr lang="ko-KR" altLang="en-US" dirty="0"/>
            <a:t> 사용</a:t>
          </a:r>
          <a:r>
            <a:rPr lang="en-US" altLang="ko-KR" dirty="0"/>
            <a:t>, </a:t>
          </a:r>
          <a:r>
            <a:rPr lang="ko-KR" altLang="en-US" dirty="0"/>
            <a:t>실시간 영상 </a:t>
          </a:r>
          <a:r>
            <a:rPr lang="en-US" altLang="ko-KR" dirty="0"/>
            <a:t>–</a:t>
          </a:r>
          <a:r>
            <a:rPr lang="ko-KR" altLang="en-US" dirty="0"/>
            <a:t> 앱 </a:t>
          </a:r>
          <a:r>
            <a:rPr lang="en-US" altLang="ko-KR" dirty="0"/>
            <a:t>–</a:t>
          </a:r>
          <a:r>
            <a:rPr lang="ko-KR" altLang="en-US" dirty="0"/>
            <a:t> </a:t>
          </a:r>
          <a:r>
            <a:rPr lang="en-US" altLang="ko-KR" dirty="0"/>
            <a:t>DB</a:t>
          </a:r>
          <a:r>
            <a:rPr lang="ko-KR" altLang="en-US" dirty="0"/>
            <a:t> 연결해 </a:t>
          </a:r>
          <a:r>
            <a:rPr lang="ko-KR" altLang="en-US" dirty="0" err="1"/>
            <a:t>텐서로</a:t>
          </a:r>
          <a:r>
            <a:rPr lang="ko-KR" altLang="en-US" dirty="0"/>
            <a:t> 생성</a:t>
          </a:r>
          <a:r>
            <a:rPr lang="en-US" altLang="ko-KR" dirty="0"/>
            <a:t>)</a:t>
          </a:r>
          <a:endParaRPr lang="en-US" dirty="0"/>
        </a:p>
      </dgm:t>
    </dgm:pt>
    <dgm:pt modelId="{2E77AF29-D766-404E-A5BB-CE31AB075989}" type="parTrans" cxnId="{0E7DCDAF-3C1D-478D-9E00-E9AE27996589}">
      <dgm:prSet/>
      <dgm:spPr/>
      <dgm:t>
        <a:bodyPr/>
        <a:lstStyle/>
        <a:p>
          <a:endParaRPr lang="en-US"/>
        </a:p>
      </dgm:t>
    </dgm:pt>
    <dgm:pt modelId="{0B95A3F0-AAA1-489E-9DD3-6197F120AF9C}" type="sibTrans" cxnId="{0E7DCDAF-3C1D-478D-9E00-E9AE27996589}">
      <dgm:prSet/>
      <dgm:spPr/>
      <dgm:t>
        <a:bodyPr/>
        <a:lstStyle/>
        <a:p>
          <a:endParaRPr lang="en-US"/>
        </a:p>
      </dgm:t>
    </dgm:pt>
    <dgm:pt modelId="{483DCC0F-DD7A-C34D-8A1E-7833A7027051}" type="pres">
      <dgm:prSet presAssocID="{86FAA71B-B1C3-48F5-9454-FD7ADEFC39C2}" presName="vert0" presStyleCnt="0">
        <dgm:presLayoutVars>
          <dgm:dir/>
          <dgm:animOne val="branch"/>
          <dgm:animLvl val="lvl"/>
        </dgm:presLayoutVars>
      </dgm:prSet>
      <dgm:spPr/>
    </dgm:pt>
    <dgm:pt modelId="{BE95D55F-28F7-B343-BAC0-2E50DC968F05}" type="pres">
      <dgm:prSet presAssocID="{5998EA59-A15D-449A-9836-4526A7F1A9E2}" presName="thickLine" presStyleLbl="alignNode1" presStyleIdx="0" presStyleCnt="4"/>
      <dgm:spPr/>
    </dgm:pt>
    <dgm:pt modelId="{C9B2B8D1-A00C-7947-B5E4-987293A89AEA}" type="pres">
      <dgm:prSet presAssocID="{5998EA59-A15D-449A-9836-4526A7F1A9E2}" presName="horz1" presStyleCnt="0"/>
      <dgm:spPr/>
    </dgm:pt>
    <dgm:pt modelId="{00BBC14A-C7A2-3243-9203-F64FB067FA00}" type="pres">
      <dgm:prSet presAssocID="{5998EA59-A15D-449A-9836-4526A7F1A9E2}" presName="tx1" presStyleLbl="revTx" presStyleIdx="0" presStyleCnt="4"/>
      <dgm:spPr/>
    </dgm:pt>
    <dgm:pt modelId="{A1C4E351-47DE-244C-BE4B-FE176BD5E28F}" type="pres">
      <dgm:prSet presAssocID="{5998EA59-A15D-449A-9836-4526A7F1A9E2}" presName="vert1" presStyleCnt="0"/>
      <dgm:spPr/>
    </dgm:pt>
    <dgm:pt modelId="{A7E515C8-D586-014A-9D89-328C0C220350}" type="pres">
      <dgm:prSet presAssocID="{078C5D3A-5252-4AC3-BBA8-8143996A42FE}" presName="thickLine" presStyleLbl="alignNode1" presStyleIdx="1" presStyleCnt="4"/>
      <dgm:spPr/>
    </dgm:pt>
    <dgm:pt modelId="{5FD7B98A-7852-8E4E-9224-65C466A3CB4C}" type="pres">
      <dgm:prSet presAssocID="{078C5D3A-5252-4AC3-BBA8-8143996A42FE}" presName="horz1" presStyleCnt="0"/>
      <dgm:spPr/>
    </dgm:pt>
    <dgm:pt modelId="{BAA13766-534D-4447-9510-2AFD07EFBB3E}" type="pres">
      <dgm:prSet presAssocID="{078C5D3A-5252-4AC3-BBA8-8143996A42FE}" presName="tx1" presStyleLbl="revTx" presStyleIdx="1" presStyleCnt="4"/>
      <dgm:spPr/>
    </dgm:pt>
    <dgm:pt modelId="{B58BBF3B-8831-5641-B087-B89D89DB592A}" type="pres">
      <dgm:prSet presAssocID="{078C5D3A-5252-4AC3-BBA8-8143996A42FE}" presName="vert1" presStyleCnt="0"/>
      <dgm:spPr/>
    </dgm:pt>
    <dgm:pt modelId="{5664A9FC-3468-2A48-975C-0DA031DA74DC}" type="pres">
      <dgm:prSet presAssocID="{B89779DC-C658-4A67-8893-28598DAEA579}" presName="thickLine" presStyleLbl="alignNode1" presStyleIdx="2" presStyleCnt="4"/>
      <dgm:spPr/>
    </dgm:pt>
    <dgm:pt modelId="{974AD2F7-3BD9-0A4B-91DD-1A4BB345C3B9}" type="pres">
      <dgm:prSet presAssocID="{B89779DC-C658-4A67-8893-28598DAEA579}" presName="horz1" presStyleCnt="0"/>
      <dgm:spPr/>
    </dgm:pt>
    <dgm:pt modelId="{D13E605B-DFFC-FA4B-8BE9-A6A6F165C161}" type="pres">
      <dgm:prSet presAssocID="{B89779DC-C658-4A67-8893-28598DAEA579}" presName="tx1" presStyleLbl="revTx" presStyleIdx="2" presStyleCnt="4"/>
      <dgm:spPr/>
    </dgm:pt>
    <dgm:pt modelId="{9B0BC586-AC20-FE4B-840C-C8247587AE72}" type="pres">
      <dgm:prSet presAssocID="{B89779DC-C658-4A67-8893-28598DAEA579}" presName="vert1" presStyleCnt="0"/>
      <dgm:spPr/>
    </dgm:pt>
    <dgm:pt modelId="{68D86C39-0830-5A4D-84F3-D10CE8614F35}" type="pres">
      <dgm:prSet presAssocID="{9FC86739-D94F-4792-86CF-3118D2F1E108}" presName="thickLine" presStyleLbl="alignNode1" presStyleIdx="3" presStyleCnt="4"/>
      <dgm:spPr/>
    </dgm:pt>
    <dgm:pt modelId="{632E0319-FF36-9748-B419-D279C92FAF93}" type="pres">
      <dgm:prSet presAssocID="{9FC86739-D94F-4792-86CF-3118D2F1E108}" presName="horz1" presStyleCnt="0"/>
      <dgm:spPr/>
    </dgm:pt>
    <dgm:pt modelId="{27DCCA90-D943-F848-8B29-8153C7F66BD7}" type="pres">
      <dgm:prSet presAssocID="{9FC86739-D94F-4792-86CF-3118D2F1E108}" presName="tx1" presStyleLbl="revTx" presStyleIdx="3" presStyleCnt="4"/>
      <dgm:spPr/>
    </dgm:pt>
    <dgm:pt modelId="{68624187-6D5E-5141-A454-391FBA0FB892}" type="pres">
      <dgm:prSet presAssocID="{9FC86739-D94F-4792-86CF-3118D2F1E108}" presName="vert1" presStyleCnt="0"/>
      <dgm:spPr/>
    </dgm:pt>
  </dgm:ptLst>
  <dgm:cxnLst>
    <dgm:cxn modelId="{60B1675B-E984-4D8A-94D7-E521BDE3F812}" srcId="{86FAA71B-B1C3-48F5-9454-FD7ADEFC39C2}" destId="{078C5D3A-5252-4AC3-BBA8-8143996A42FE}" srcOrd="1" destOrd="0" parTransId="{03945AB3-9768-4DF8-ACE7-F2BA7E295819}" sibTransId="{5CBD1750-EAFC-455C-8C32-B291725BD3D8}"/>
    <dgm:cxn modelId="{9F6AEF6F-270E-4044-8888-8C6E5DECAE8E}" type="presOf" srcId="{078C5D3A-5252-4AC3-BBA8-8143996A42FE}" destId="{BAA13766-534D-4447-9510-2AFD07EFBB3E}" srcOrd="0" destOrd="0" presId="urn:microsoft.com/office/officeart/2008/layout/LinedList"/>
    <dgm:cxn modelId="{4FB588A0-DCB2-384D-BC6A-8F1262C37565}" type="presOf" srcId="{86FAA71B-B1C3-48F5-9454-FD7ADEFC39C2}" destId="{483DCC0F-DD7A-C34D-8A1E-7833A7027051}" srcOrd="0" destOrd="0" presId="urn:microsoft.com/office/officeart/2008/layout/LinedList"/>
    <dgm:cxn modelId="{09CCECAC-6B38-47DA-AE91-37098EBA9451}" srcId="{86FAA71B-B1C3-48F5-9454-FD7ADEFC39C2}" destId="{B89779DC-C658-4A67-8893-28598DAEA579}" srcOrd="2" destOrd="0" parTransId="{C4205433-F2F0-43EC-BC86-BF682547EF4C}" sibTransId="{BB7B82C0-B4DA-456D-8A93-62C80045DE00}"/>
    <dgm:cxn modelId="{0E7DCDAF-3C1D-478D-9E00-E9AE27996589}" srcId="{86FAA71B-B1C3-48F5-9454-FD7ADEFC39C2}" destId="{9FC86739-D94F-4792-86CF-3118D2F1E108}" srcOrd="3" destOrd="0" parTransId="{2E77AF29-D766-404E-A5BB-CE31AB075989}" sibTransId="{0B95A3F0-AAA1-489E-9DD3-6197F120AF9C}"/>
    <dgm:cxn modelId="{59D101D6-7FE5-4F4D-A029-537124082B28}" type="presOf" srcId="{B89779DC-C658-4A67-8893-28598DAEA579}" destId="{D13E605B-DFFC-FA4B-8BE9-A6A6F165C161}" srcOrd="0" destOrd="0" presId="urn:microsoft.com/office/officeart/2008/layout/LinedList"/>
    <dgm:cxn modelId="{B5069FEF-7DD2-9D4E-83DB-95758CA796D4}" type="presOf" srcId="{9FC86739-D94F-4792-86CF-3118D2F1E108}" destId="{27DCCA90-D943-F848-8B29-8153C7F66BD7}" srcOrd="0" destOrd="0" presId="urn:microsoft.com/office/officeart/2008/layout/LinedList"/>
    <dgm:cxn modelId="{9394E0F6-F3C0-4014-A449-2193BEBE9BB4}" srcId="{86FAA71B-B1C3-48F5-9454-FD7ADEFC39C2}" destId="{5998EA59-A15D-449A-9836-4526A7F1A9E2}" srcOrd="0" destOrd="0" parTransId="{08DC7059-E8C5-4560-AB43-08E758901565}" sibTransId="{60C81D22-6399-45FB-BC1C-EA85BCCEF78A}"/>
    <dgm:cxn modelId="{9DC196F7-EDF3-A648-9C25-FE0D3F1D4784}" type="presOf" srcId="{5998EA59-A15D-449A-9836-4526A7F1A9E2}" destId="{00BBC14A-C7A2-3243-9203-F64FB067FA00}" srcOrd="0" destOrd="0" presId="urn:microsoft.com/office/officeart/2008/layout/LinedList"/>
    <dgm:cxn modelId="{3ADFD4F1-9F13-FC47-A19E-698BFF1B0B00}" type="presParOf" srcId="{483DCC0F-DD7A-C34D-8A1E-7833A7027051}" destId="{BE95D55F-28F7-B343-BAC0-2E50DC968F05}" srcOrd="0" destOrd="0" presId="urn:microsoft.com/office/officeart/2008/layout/LinedList"/>
    <dgm:cxn modelId="{F858D99F-4926-A142-8D72-7503232C1195}" type="presParOf" srcId="{483DCC0F-DD7A-C34D-8A1E-7833A7027051}" destId="{C9B2B8D1-A00C-7947-B5E4-987293A89AEA}" srcOrd="1" destOrd="0" presId="urn:microsoft.com/office/officeart/2008/layout/LinedList"/>
    <dgm:cxn modelId="{B05962EC-B89F-304F-8F7A-A3A09522506C}" type="presParOf" srcId="{C9B2B8D1-A00C-7947-B5E4-987293A89AEA}" destId="{00BBC14A-C7A2-3243-9203-F64FB067FA00}" srcOrd="0" destOrd="0" presId="urn:microsoft.com/office/officeart/2008/layout/LinedList"/>
    <dgm:cxn modelId="{36B6B72B-EE2C-034F-8BA0-424F3C3CD81A}" type="presParOf" srcId="{C9B2B8D1-A00C-7947-B5E4-987293A89AEA}" destId="{A1C4E351-47DE-244C-BE4B-FE176BD5E28F}" srcOrd="1" destOrd="0" presId="urn:microsoft.com/office/officeart/2008/layout/LinedList"/>
    <dgm:cxn modelId="{9CA763D9-442E-224A-AF88-12F6AE15AADE}" type="presParOf" srcId="{483DCC0F-DD7A-C34D-8A1E-7833A7027051}" destId="{A7E515C8-D586-014A-9D89-328C0C220350}" srcOrd="2" destOrd="0" presId="urn:microsoft.com/office/officeart/2008/layout/LinedList"/>
    <dgm:cxn modelId="{E67C2010-041C-4647-9B1D-90D8088F0F52}" type="presParOf" srcId="{483DCC0F-DD7A-C34D-8A1E-7833A7027051}" destId="{5FD7B98A-7852-8E4E-9224-65C466A3CB4C}" srcOrd="3" destOrd="0" presId="urn:microsoft.com/office/officeart/2008/layout/LinedList"/>
    <dgm:cxn modelId="{07F3F6C9-F110-774F-B03D-B54DAC3F152D}" type="presParOf" srcId="{5FD7B98A-7852-8E4E-9224-65C466A3CB4C}" destId="{BAA13766-534D-4447-9510-2AFD07EFBB3E}" srcOrd="0" destOrd="0" presId="urn:microsoft.com/office/officeart/2008/layout/LinedList"/>
    <dgm:cxn modelId="{5B548BD9-5375-AA43-B4C7-ED79EB7E7FAD}" type="presParOf" srcId="{5FD7B98A-7852-8E4E-9224-65C466A3CB4C}" destId="{B58BBF3B-8831-5641-B087-B89D89DB592A}" srcOrd="1" destOrd="0" presId="urn:microsoft.com/office/officeart/2008/layout/LinedList"/>
    <dgm:cxn modelId="{9DC5A2C4-0F36-B743-8850-8EB0F4D65FB0}" type="presParOf" srcId="{483DCC0F-DD7A-C34D-8A1E-7833A7027051}" destId="{5664A9FC-3468-2A48-975C-0DA031DA74DC}" srcOrd="4" destOrd="0" presId="urn:microsoft.com/office/officeart/2008/layout/LinedList"/>
    <dgm:cxn modelId="{E3EAF313-D3EF-4842-978A-E8845D303436}" type="presParOf" srcId="{483DCC0F-DD7A-C34D-8A1E-7833A7027051}" destId="{974AD2F7-3BD9-0A4B-91DD-1A4BB345C3B9}" srcOrd="5" destOrd="0" presId="urn:microsoft.com/office/officeart/2008/layout/LinedList"/>
    <dgm:cxn modelId="{B0CABBBA-D48E-3C48-AE0A-D535D8D2AD8D}" type="presParOf" srcId="{974AD2F7-3BD9-0A4B-91DD-1A4BB345C3B9}" destId="{D13E605B-DFFC-FA4B-8BE9-A6A6F165C161}" srcOrd="0" destOrd="0" presId="urn:microsoft.com/office/officeart/2008/layout/LinedList"/>
    <dgm:cxn modelId="{BD951779-A61F-544F-B748-384EE73BF855}" type="presParOf" srcId="{974AD2F7-3BD9-0A4B-91DD-1A4BB345C3B9}" destId="{9B0BC586-AC20-FE4B-840C-C8247587AE72}" srcOrd="1" destOrd="0" presId="urn:microsoft.com/office/officeart/2008/layout/LinedList"/>
    <dgm:cxn modelId="{B436DADB-D156-8C40-9553-B9CC42F87DE7}" type="presParOf" srcId="{483DCC0F-DD7A-C34D-8A1E-7833A7027051}" destId="{68D86C39-0830-5A4D-84F3-D10CE8614F35}" srcOrd="6" destOrd="0" presId="urn:microsoft.com/office/officeart/2008/layout/LinedList"/>
    <dgm:cxn modelId="{8CDCC7E5-9D8A-A347-ABCC-0BB16B3F1D44}" type="presParOf" srcId="{483DCC0F-DD7A-C34D-8A1E-7833A7027051}" destId="{632E0319-FF36-9748-B419-D279C92FAF93}" srcOrd="7" destOrd="0" presId="urn:microsoft.com/office/officeart/2008/layout/LinedList"/>
    <dgm:cxn modelId="{5239C66C-96D2-8745-A8E7-C19029A52C99}" type="presParOf" srcId="{632E0319-FF36-9748-B419-D279C92FAF93}" destId="{27DCCA90-D943-F848-8B29-8153C7F66BD7}" srcOrd="0" destOrd="0" presId="urn:microsoft.com/office/officeart/2008/layout/LinedList"/>
    <dgm:cxn modelId="{87741BC4-C89D-0D4C-9341-0433FEB34C4D}" type="presParOf" srcId="{632E0319-FF36-9748-B419-D279C92FAF93}" destId="{68624187-6D5E-5141-A454-391FBA0FB892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95D55F-28F7-B343-BAC0-2E50DC968F05}">
      <dsp:nvSpPr>
        <dsp:cNvPr id="0" name=""/>
        <dsp:cNvSpPr/>
      </dsp:nvSpPr>
      <dsp:spPr>
        <a:xfrm>
          <a:off x="0" y="0"/>
          <a:ext cx="4879728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BBC14A-C7A2-3243-9203-F64FB067FA00}">
      <dsp:nvSpPr>
        <dsp:cNvPr id="0" name=""/>
        <dsp:cNvSpPr/>
      </dsp:nvSpPr>
      <dsp:spPr>
        <a:xfrm>
          <a:off x="0" y="0"/>
          <a:ext cx="4879728" cy="13944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300" kern="1200" baseline="0" dirty="0"/>
            <a:t>앱 선택 </a:t>
          </a:r>
          <a:r>
            <a:rPr lang="en-US" altLang="ko-KR" sz="1300" kern="1200" baseline="0" dirty="0"/>
            <a:t>Depth</a:t>
          </a:r>
        </a:p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300" kern="1200" baseline="0" dirty="0"/>
            <a:t>-&gt;</a:t>
          </a:r>
          <a:r>
            <a:rPr lang="ko-KR" altLang="en-US" sz="1300" kern="1200" baseline="0" dirty="0"/>
            <a:t> 가장 긴 측정 </a:t>
          </a:r>
          <a:r>
            <a:rPr lang="en-US" altLang="ko-KR" sz="1300" kern="1200" baseline="0" dirty="0"/>
            <a:t>Section</a:t>
          </a:r>
          <a:r>
            <a:rPr lang="ko-KR" altLang="en-US" sz="1300" kern="1200" baseline="0" dirty="0"/>
            <a:t>의 </a:t>
          </a:r>
          <a:r>
            <a:rPr lang="en-US" altLang="ko-KR" sz="1300" kern="1200" baseline="0" dirty="0"/>
            <a:t>Depth</a:t>
          </a:r>
          <a:r>
            <a:rPr lang="ko-KR" altLang="en-US" sz="1300" kern="1200" baseline="0" dirty="0"/>
            <a:t>는 운동 선택까지 </a:t>
          </a:r>
          <a:r>
            <a:rPr lang="en-US" altLang="ko-KR" sz="1300" kern="1200" baseline="0" dirty="0"/>
            <a:t>3,</a:t>
          </a:r>
          <a:r>
            <a:rPr lang="ko-KR" altLang="en-US" sz="1300" kern="1200" baseline="0" dirty="0"/>
            <a:t> 측정 결과까지 </a:t>
          </a:r>
          <a:r>
            <a:rPr lang="en-US" altLang="ko-KR" sz="1300" kern="1200" baseline="0" dirty="0"/>
            <a:t>6</a:t>
          </a:r>
        </a:p>
      </dsp:txBody>
      <dsp:txXfrm>
        <a:off x="0" y="0"/>
        <a:ext cx="4879728" cy="1394460"/>
      </dsp:txXfrm>
    </dsp:sp>
    <dsp:sp modelId="{A7E515C8-D586-014A-9D89-328C0C220350}">
      <dsp:nvSpPr>
        <dsp:cNvPr id="0" name=""/>
        <dsp:cNvSpPr/>
      </dsp:nvSpPr>
      <dsp:spPr>
        <a:xfrm>
          <a:off x="0" y="1394460"/>
          <a:ext cx="4879728" cy="0"/>
        </a:xfrm>
        <a:prstGeom prst="line">
          <a:avLst/>
        </a:prstGeom>
        <a:solidFill>
          <a:schemeClr val="accent2">
            <a:hueOff val="-55218"/>
            <a:satOff val="-18112"/>
            <a:lumOff val="-6601"/>
            <a:alphaOff val="0"/>
          </a:schemeClr>
        </a:solidFill>
        <a:ln w="34925" cap="flat" cmpd="sng" algn="in">
          <a:solidFill>
            <a:schemeClr val="accent2">
              <a:hueOff val="-55218"/>
              <a:satOff val="-18112"/>
              <a:lumOff val="-660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AA13766-534D-4447-9510-2AFD07EFBB3E}">
      <dsp:nvSpPr>
        <dsp:cNvPr id="0" name=""/>
        <dsp:cNvSpPr/>
      </dsp:nvSpPr>
      <dsp:spPr>
        <a:xfrm>
          <a:off x="0" y="1394460"/>
          <a:ext cx="4879728" cy="13944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300" kern="1200" baseline="0" dirty="0"/>
            <a:t>DB</a:t>
          </a:r>
          <a:r>
            <a:rPr lang="ko-KR" altLang="en-US" sz="1300" kern="1200" baseline="0" dirty="0"/>
            <a:t> 개인정보</a:t>
          </a:r>
          <a:endParaRPr lang="en-US" altLang="ko-KR" sz="1300" kern="1200" baseline="0" dirty="0"/>
        </a:p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300" kern="1200" baseline="0" dirty="0"/>
            <a:t>-&gt;</a:t>
          </a:r>
          <a:r>
            <a:rPr lang="ko-KR" altLang="en-US" sz="1300" kern="1200" baseline="0" dirty="0"/>
            <a:t> </a:t>
          </a:r>
          <a:r>
            <a:rPr lang="en-US" altLang="ko-KR" sz="1300" kern="1200" baseline="0" dirty="0" err="1"/>
            <a:t>Mysql</a:t>
          </a:r>
          <a:r>
            <a:rPr lang="ko-KR" altLang="en-US" sz="1300" kern="1200" baseline="0" dirty="0"/>
            <a:t>은 </a:t>
          </a:r>
          <a:r>
            <a:rPr lang="en-US" altLang="ko-KR" sz="1300" kern="1200" baseline="0" dirty="0"/>
            <a:t>TDE</a:t>
          </a:r>
          <a:r>
            <a:rPr lang="ko-KR" altLang="en-US" sz="1300" kern="1200" baseline="0" dirty="0"/>
            <a:t> 방식</a:t>
          </a:r>
          <a:r>
            <a:rPr lang="en-US" altLang="ko-KR" sz="1300" kern="1200" baseline="0" dirty="0"/>
            <a:t>(</a:t>
          </a:r>
          <a:r>
            <a:rPr lang="ko-KR" altLang="en-US" sz="1300" kern="1200" baseline="0" dirty="0"/>
            <a:t>데이터 읽기</a:t>
          </a:r>
          <a:r>
            <a:rPr lang="en-US" altLang="ko-KR" sz="1300" kern="1200" baseline="0" dirty="0"/>
            <a:t>/</a:t>
          </a:r>
          <a:r>
            <a:rPr lang="ko-KR" altLang="en-US" sz="1300" kern="1200" baseline="0" dirty="0"/>
            <a:t>쓰기 시점에서 암</a:t>
          </a:r>
          <a:r>
            <a:rPr lang="en-US" altLang="ko-KR" sz="1300" kern="1200" baseline="0" dirty="0"/>
            <a:t>.</a:t>
          </a:r>
          <a:r>
            <a:rPr lang="ko-KR" altLang="en-US" sz="1300" kern="1200" baseline="0" dirty="0"/>
            <a:t>복호화 수행</a:t>
          </a:r>
          <a:r>
            <a:rPr lang="en-US" altLang="ko-KR" sz="1300" kern="1200" baseline="0" dirty="0"/>
            <a:t>)</a:t>
          </a:r>
        </a:p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300" kern="1200" baseline="0" dirty="0"/>
            <a:t>-&gt;</a:t>
          </a:r>
          <a:r>
            <a:rPr lang="ko-KR" altLang="en-US" sz="1300" kern="1200" baseline="0" dirty="0"/>
            <a:t> </a:t>
          </a:r>
          <a:r>
            <a:rPr lang="en-US" altLang="ko-KR" sz="1300" kern="1200" baseline="0" dirty="0" err="1"/>
            <a:t>Keyring_file</a:t>
          </a:r>
          <a:r>
            <a:rPr lang="en-US" altLang="ko-KR" sz="1300" kern="1200" baseline="0" dirty="0"/>
            <a:t> plug-in</a:t>
          </a:r>
          <a:r>
            <a:rPr lang="ko-KR" altLang="en-US" sz="1300" kern="1200" baseline="0" dirty="0"/>
            <a:t> 사용</a:t>
          </a:r>
          <a:r>
            <a:rPr lang="en-US" altLang="ko-KR" sz="1300" kern="1200" baseline="0" dirty="0"/>
            <a:t>(</a:t>
          </a:r>
          <a:r>
            <a:rPr lang="ko-KR" altLang="en-US" sz="1300" b="0" i="0" kern="1200" dirty="0"/>
            <a:t>테이블스페이스 키를 암호화 하기위한 마스터 키를 디스크에 평문으로 저장하여 관리</a:t>
          </a:r>
          <a:r>
            <a:rPr lang="en-US" altLang="ko-KR" sz="1300" kern="1200" baseline="0" dirty="0"/>
            <a:t>)</a:t>
          </a:r>
        </a:p>
      </dsp:txBody>
      <dsp:txXfrm>
        <a:off x="0" y="1394460"/>
        <a:ext cx="4879728" cy="1394460"/>
      </dsp:txXfrm>
    </dsp:sp>
    <dsp:sp modelId="{5664A9FC-3468-2A48-975C-0DA031DA74DC}">
      <dsp:nvSpPr>
        <dsp:cNvPr id="0" name=""/>
        <dsp:cNvSpPr/>
      </dsp:nvSpPr>
      <dsp:spPr>
        <a:xfrm>
          <a:off x="0" y="2788920"/>
          <a:ext cx="4879728" cy="0"/>
        </a:xfrm>
        <a:prstGeom prst="line">
          <a:avLst/>
        </a:prstGeom>
        <a:solidFill>
          <a:schemeClr val="accent2">
            <a:hueOff val="-110435"/>
            <a:satOff val="-36223"/>
            <a:lumOff val="-13202"/>
            <a:alphaOff val="0"/>
          </a:schemeClr>
        </a:solidFill>
        <a:ln w="34925" cap="flat" cmpd="sng" algn="in">
          <a:solidFill>
            <a:schemeClr val="accent2">
              <a:hueOff val="-110435"/>
              <a:satOff val="-36223"/>
              <a:lumOff val="-1320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13E605B-DFFC-FA4B-8BE9-A6A6F165C161}">
      <dsp:nvSpPr>
        <dsp:cNvPr id="0" name=""/>
        <dsp:cNvSpPr/>
      </dsp:nvSpPr>
      <dsp:spPr>
        <a:xfrm>
          <a:off x="0" y="2788920"/>
          <a:ext cx="4879728" cy="13944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300" kern="1200" dirty="0" err="1"/>
            <a:t>Burnfit</a:t>
          </a:r>
          <a:r>
            <a:rPr lang="ko-KR" altLang="en-US" sz="1300" kern="1200" dirty="0"/>
            <a:t> 앱</a:t>
          </a:r>
          <a:endParaRPr lang="en-US" altLang="ko-KR" sz="1300" kern="1200" dirty="0"/>
        </a:p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300" kern="1200" dirty="0"/>
            <a:t>-&gt;</a:t>
          </a:r>
          <a:r>
            <a:rPr lang="ko-KR" altLang="en-US" sz="1300" kern="1200" dirty="0"/>
            <a:t> 본인 하루 운동량 기록</a:t>
          </a:r>
          <a:endParaRPr lang="en-US" altLang="ko-KR" sz="1300" kern="1200" dirty="0"/>
        </a:p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300" kern="1200" dirty="0"/>
            <a:t>차이점</a:t>
          </a:r>
          <a:endParaRPr lang="en-US" altLang="ko-KR" sz="1300" kern="1200" dirty="0"/>
        </a:p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300" kern="1200" dirty="0"/>
            <a:t>-&gt;</a:t>
          </a:r>
          <a:r>
            <a:rPr lang="ko-KR" altLang="en-US" sz="1300" kern="1200" dirty="0"/>
            <a:t> 특정 목적이 있는 고객층이 대상</a:t>
          </a:r>
          <a:endParaRPr lang="en-US" altLang="ko-KR" sz="1300" kern="1200" dirty="0"/>
        </a:p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300" kern="1200" dirty="0"/>
            <a:t>-&gt;</a:t>
          </a:r>
          <a:r>
            <a:rPr lang="ko-KR" altLang="en-US" sz="1300" kern="1200" dirty="0"/>
            <a:t> 하루 운동량이 아닌 원하는 등급을 위해 꾸준히 하는 것이 목표</a:t>
          </a:r>
          <a:endParaRPr lang="en-US" sz="1300" kern="1200" dirty="0"/>
        </a:p>
      </dsp:txBody>
      <dsp:txXfrm>
        <a:off x="0" y="2788920"/>
        <a:ext cx="4879728" cy="1394460"/>
      </dsp:txXfrm>
    </dsp:sp>
    <dsp:sp modelId="{68D86C39-0830-5A4D-84F3-D10CE8614F35}">
      <dsp:nvSpPr>
        <dsp:cNvPr id="0" name=""/>
        <dsp:cNvSpPr/>
      </dsp:nvSpPr>
      <dsp:spPr>
        <a:xfrm>
          <a:off x="0" y="4183380"/>
          <a:ext cx="4879728" cy="0"/>
        </a:xfrm>
        <a:prstGeom prst="line">
          <a:avLst/>
        </a:prstGeom>
        <a:solidFill>
          <a:schemeClr val="accent2">
            <a:hueOff val="-165653"/>
            <a:satOff val="-54335"/>
            <a:lumOff val="-19803"/>
            <a:alphaOff val="0"/>
          </a:schemeClr>
        </a:solidFill>
        <a:ln w="34925" cap="flat" cmpd="sng" algn="in">
          <a:solidFill>
            <a:schemeClr val="accent2">
              <a:hueOff val="-165653"/>
              <a:satOff val="-54335"/>
              <a:lumOff val="-1980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7DCCA90-D943-F848-8B29-8153C7F66BD7}">
      <dsp:nvSpPr>
        <dsp:cNvPr id="0" name=""/>
        <dsp:cNvSpPr/>
      </dsp:nvSpPr>
      <dsp:spPr>
        <a:xfrm>
          <a:off x="0" y="4183380"/>
          <a:ext cx="4879728" cy="13944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300" kern="1200" dirty="0"/>
            <a:t>딥러닝 스마트폰 응용</a:t>
          </a:r>
          <a:r>
            <a:rPr lang="en-US" altLang="ko-KR" sz="1300" kern="1200" dirty="0"/>
            <a:t>(</a:t>
          </a:r>
          <a:r>
            <a:rPr lang="ko-KR" altLang="en-US" sz="1300" kern="1200" dirty="0"/>
            <a:t>사례 참조 예정</a:t>
          </a:r>
          <a:r>
            <a:rPr lang="en-US" altLang="ko-KR" sz="1300" kern="1200" dirty="0"/>
            <a:t>)</a:t>
          </a:r>
        </a:p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-&gt; </a:t>
          </a:r>
          <a:r>
            <a:rPr lang="ko-KR" altLang="en-US" sz="1300" kern="1200" dirty="0"/>
            <a:t>스마트폰을 활용한 딥러닝 기반 위조지폐 판별</a:t>
          </a:r>
          <a:endParaRPr lang="en-US" altLang="ko-KR" sz="1300" kern="1200" dirty="0"/>
        </a:p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300" kern="1200" dirty="0"/>
            <a:t>(CNN</a:t>
          </a:r>
          <a:r>
            <a:rPr lang="ko-KR" altLang="en-US" sz="1300" kern="1200" dirty="0"/>
            <a:t> 기술 활용</a:t>
          </a:r>
          <a:r>
            <a:rPr lang="en-US" altLang="ko-KR" sz="1300" kern="1200" dirty="0"/>
            <a:t>,</a:t>
          </a:r>
          <a:r>
            <a:rPr lang="ko-KR" altLang="en-US" sz="1300" kern="1200" dirty="0"/>
            <a:t> </a:t>
          </a:r>
          <a:r>
            <a:rPr lang="en-US" altLang="ko-KR" sz="1300" kern="1200" dirty="0"/>
            <a:t>Google</a:t>
          </a:r>
          <a:r>
            <a:rPr lang="ko-KR" altLang="en-US" sz="1300" kern="1200" dirty="0"/>
            <a:t>의 </a:t>
          </a:r>
          <a:r>
            <a:rPr lang="en-US" altLang="ko-KR" sz="1300" kern="1200" dirty="0" err="1"/>
            <a:t>Tensorflow</a:t>
          </a:r>
          <a:r>
            <a:rPr lang="en-US" altLang="ko-KR" sz="1300" kern="1200" dirty="0"/>
            <a:t>, </a:t>
          </a:r>
          <a:r>
            <a:rPr lang="en-US" altLang="ko-KR" sz="1300" kern="1200" dirty="0" err="1"/>
            <a:t>keras</a:t>
          </a:r>
          <a:r>
            <a:rPr lang="en-US" altLang="ko-KR" sz="1300" kern="1200" dirty="0"/>
            <a:t> </a:t>
          </a:r>
          <a:r>
            <a:rPr lang="ko-KR" altLang="en-US" sz="1300" kern="1200" dirty="0"/>
            <a:t>사용</a:t>
          </a:r>
          <a:r>
            <a:rPr lang="en-US" altLang="ko-KR" sz="1300" kern="1200" dirty="0"/>
            <a:t>)</a:t>
          </a:r>
        </a:p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300" kern="1200" dirty="0"/>
            <a:t>-&gt;</a:t>
          </a:r>
          <a:r>
            <a:rPr lang="ko-KR" altLang="en-US" sz="1300" kern="1200" dirty="0"/>
            <a:t> 스마트폰 활용한 실시간 심박수 측정</a:t>
          </a:r>
          <a:endParaRPr lang="en-US" altLang="ko-KR" sz="1300" kern="1200" dirty="0"/>
        </a:p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300" kern="1200" dirty="0"/>
            <a:t>(Google</a:t>
          </a:r>
          <a:r>
            <a:rPr lang="ko-KR" altLang="en-US" sz="1300" kern="1200" dirty="0"/>
            <a:t> </a:t>
          </a:r>
          <a:r>
            <a:rPr lang="en-US" altLang="ko-KR" sz="1300" kern="1200" dirty="0"/>
            <a:t>ML</a:t>
          </a:r>
          <a:r>
            <a:rPr lang="ko-KR" altLang="en-US" sz="1300" kern="1200" dirty="0"/>
            <a:t> </a:t>
          </a:r>
          <a:r>
            <a:rPr lang="en-US" altLang="ko-KR" sz="1300" kern="1200" dirty="0"/>
            <a:t>Toolkit</a:t>
          </a:r>
          <a:r>
            <a:rPr lang="ko-KR" altLang="en-US" sz="1300" kern="1200" dirty="0"/>
            <a:t> 사용</a:t>
          </a:r>
          <a:r>
            <a:rPr lang="en-US" altLang="ko-KR" sz="1300" kern="1200" dirty="0"/>
            <a:t>, </a:t>
          </a:r>
          <a:r>
            <a:rPr lang="ko-KR" altLang="en-US" sz="1300" kern="1200" dirty="0"/>
            <a:t>실시간 영상 </a:t>
          </a:r>
          <a:r>
            <a:rPr lang="en-US" altLang="ko-KR" sz="1300" kern="1200" dirty="0"/>
            <a:t>–</a:t>
          </a:r>
          <a:r>
            <a:rPr lang="ko-KR" altLang="en-US" sz="1300" kern="1200" dirty="0"/>
            <a:t> 앱 </a:t>
          </a:r>
          <a:r>
            <a:rPr lang="en-US" altLang="ko-KR" sz="1300" kern="1200" dirty="0"/>
            <a:t>–</a:t>
          </a:r>
          <a:r>
            <a:rPr lang="ko-KR" altLang="en-US" sz="1300" kern="1200" dirty="0"/>
            <a:t> </a:t>
          </a:r>
          <a:r>
            <a:rPr lang="en-US" altLang="ko-KR" sz="1300" kern="1200" dirty="0"/>
            <a:t>DB</a:t>
          </a:r>
          <a:r>
            <a:rPr lang="ko-KR" altLang="en-US" sz="1300" kern="1200" dirty="0"/>
            <a:t> 연결해 </a:t>
          </a:r>
          <a:r>
            <a:rPr lang="ko-KR" altLang="en-US" sz="1300" kern="1200" dirty="0" err="1"/>
            <a:t>텐서로</a:t>
          </a:r>
          <a:r>
            <a:rPr lang="ko-KR" altLang="en-US" sz="1300" kern="1200" dirty="0"/>
            <a:t> 생성</a:t>
          </a:r>
          <a:r>
            <a:rPr lang="en-US" altLang="ko-KR" sz="1300" kern="1200" dirty="0"/>
            <a:t>)</a:t>
          </a:r>
          <a:endParaRPr lang="en-US" sz="1300" kern="1200" dirty="0"/>
        </a:p>
      </dsp:txBody>
      <dsp:txXfrm>
        <a:off x="0" y="4183380"/>
        <a:ext cx="4879728" cy="13944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36346" y="1788454"/>
            <a:ext cx="6270922" cy="2098226"/>
          </a:xfrm>
        </p:spPr>
        <p:txBody>
          <a:bodyPr anchor="b">
            <a:noAutofit/>
          </a:bodyPr>
          <a:lstStyle>
            <a:lvl1pPr algn="ctr">
              <a:defRPr sz="6000" cap="all" baseline="0">
                <a:solidFill>
                  <a:schemeClr val="tx2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09930" y="3956280"/>
            <a:ext cx="5123755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64644" y="6453386"/>
            <a:ext cx="1205958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27AE77D2-29C9-4EF6-B0C4-D2166D9E5AC9}" type="datetimeFigureOut">
              <a:rPr lang="ko-KR" altLang="en-US" smtClean="0"/>
              <a:t>2024. 11. 12.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38041" y="6453386"/>
            <a:ext cx="5267533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373012" y="6453386"/>
            <a:ext cx="1197219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E94F383D-B145-4BB0-BB00-D8FC47A56589}" type="slidenum">
              <a:rPr lang="ko-KR" altLang="en-US" smtClean="0"/>
              <a:t>‹#›</a:t>
            </a:fld>
            <a:endParaRPr lang="ko-KR" altLang="en-US"/>
          </a:p>
        </p:txBody>
      </p:sp>
      <p:grpSp>
        <p:nvGrpSpPr>
          <p:cNvPr id="8" name="Group 7"/>
          <p:cNvGrpSpPr/>
          <p:nvPr/>
        </p:nvGrpSpPr>
        <p:grpSpPr>
          <a:xfrm>
            <a:off x="564643" y="744469"/>
            <a:ext cx="8005589" cy="5349671"/>
            <a:chOff x="564643" y="744469"/>
            <a:chExt cx="8005589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6113972" y="1685652"/>
              <a:ext cx="2456260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357"/>
                  </a:lnTo>
                  <a:lnTo>
                    <a:pt x="8761" y="935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564643" y="744469"/>
              <a:ext cx="2456505" cy="4408488"/>
            </a:xfrm>
            <a:custGeom>
              <a:avLst/>
              <a:gdLst/>
              <a:ahLst/>
              <a:cxnLst/>
              <a:rect l="l" t="t" r="r" b="b"/>
              <a:pathLst>
                <a:path w="10001" h="10000">
                  <a:moveTo>
                    <a:pt x="8762" y="0"/>
                  </a:moveTo>
                  <a:lnTo>
                    <a:pt x="10001" y="0"/>
                  </a:lnTo>
                  <a:lnTo>
                    <a:pt x="10001" y="10000"/>
                  </a:lnTo>
                  <a:lnTo>
                    <a:pt x="1" y="10000"/>
                  </a:lnTo>
                  <a:cubicBezTo>
                    <a:pt x="-2" y="9766"/>
                    <a:pt x="4" y="9586"/>
                    <a:pt x="1" y="9352"/>
                  </a:cubicBezTo>
                  <a:lnTo>
                    <a:pt x="8762" y="9346"/>
                  </a:lnTo>
                  <a:lnTo>
                    <a:pt x="8762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32519416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8700" y="2295526"/>
            <a:ext cx="7200900" cy="357187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E77D2-29C9-4EF6-B0C4-D2166D9E5AC9}" type="datetimeFigureOut">
              <a:rPr lang="ko-KR" altLang="en-US" smtClean="0"/>
              <a:t>2024. 11. 12.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F383D-B145-4BB0-BB00-D8FC47A565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46875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80797" y="624156"/>
            <a:ext cx="1490950" cy="5243244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8700" y="624156"/>
            <a:ext cx="5724525" cy="5243244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E77D2-29C9-4EF6-B0C4-D2166D9E5AC9}" type="datetimeFigureOut">
              <a:rPr lang="ko-KR" altLang="en-US" smtClean="0"/>
              <a:t>2024. 11. 12.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F383D-B145-4BB0-BB00-D8FC47A565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31784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E77D2-29C9-4EF6-B0C4-D2166D9E5AC9}" type="datetimeFigureOut">
              <a:rPr lang="ko-KR" altLang="en-US" smtClean="0"/>
              <a:t>2024. 11. 12.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F383D-B145-4BB0-BB00-D8FC47A565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38200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3769" y="1301361"/>
            <a:ext cx="7209728" cy="2852737"/>
          </a:xfrm>
        </p:spPr>
        <p:txBody>
          <a:bodyPr anchor="b">
            <a:normAutofit/>
          </a:bodyPr>
          <a:lstStyle>
            <a:lvl1pPr algn="r">
              <a:defRPr sz="6000" cap="all" baseline="0">
                <a:solidFill>
                  <a:schemeClr val="tx2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3769" y="4216328"/>
            <a:ext cx="7209728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tx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4181" y="6453386"/>
            <a:ext cx="1216807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7AE77D2-29C9-4EF6-B0C4-D2166D9E5AC9}" type="datetimeFigureOut">
              <a:rPr lang="ko-KR" altLang="en-US" smtClean="0"/>
              <a:t>2024. 11. 12.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38234" y="6453386"/>
            <a:ext cx="5267533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373012" y="6453386"/>
            <a:ext cx="119721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94F383D-B145-4BB0-BB00-D8FC47A56589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Freeform 6"/>
          <p:cNvSpPr/>
          <p:nvPr/>
        </p:nvSpPr>
        <p:spPr bwMode="auto">
          <a:xfrm>
            <a:off x="6113972" y="1685652"/>
            <a:ext cx="2456260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8" name="Freeform 7" title="Crop Mark"/>
          <p:cNvSpPr/>
          <p:nvPr/>
        </p:nvSpPr>
        <p:spPr bwMode="auto">
          <a:xfrm>
            <a:off x="6113972" y="1685652"/>
            <a:ext cx="2456260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23596813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8700" y="2286000"/>
            <a:ext cx="3335840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94052" y="2286000"/>
            <a:ext cx="3335840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E77D2-29C9-4EF6-B0C4-D2166D9E5AC9}" type="datetimeFigureOut">
              <a:rPr lang="ko-KR" altLang="en-US" smtClean="0"/>
              <a:t>2024. 11. 12.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F383D-B145-4BB0-BB00-D8FC47A565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58960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700" y="685800"/>
            <a:ext cx="72009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8700" y="2340230"/>
            <a:ext cx="3335840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2400" b="0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8700" y="3305208"/>
            <a:ext cx="3335839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93760" y="2349754"/>
            <a:ext cx="3335840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2400" b="0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93760" y="3305208"/>
            <a:ext cx="3335840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E77D2-29C9-4EF6-B0C4-D2166D9E5AC9}" type="datetimeFigureOut">
              <a:rPr lang="ko-KR" altLang="en-US" smtClean="0"/>
              <a:t>2024. 11. 12.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F383D-B145-4BB0-BB00-D8FC47A565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38800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E77D2-29C9-4EF6-B0C4-D2166D9E5AC9}" type="datetimeFigureOut">
              <a:rPr lang="ko-KR" altLang="en-US" smtClean="0"/>
              <a:t>2024. 11. 12.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F383D-B145-4BB0-BB00-D8FC47A565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01525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E77D2-29C9-4EF6-B0C4-D2166D9E5AC9}" type="datetimeFigureOut">
              <a:rPr lang="ko-KR" altLang="en-US" smtClean="0"/>
              <a:t>2024. 11. 12.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F383D-B145-4BB0-BB00-D8FC47A565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15824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397764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2925" y="685800"/>
            <a:ext cx="289179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400" baseline="0">
                <a:solidFill>
                  <a:schemeClr val="tx2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92015" y="685801"/>
            <a:ext cx="3909060" cy="5175250"/>
          </a:xfrm>
        </p:spPr>
        <p:txBody>
          <a:bodyPr/>
          <a:lstStyle>
            <a:lvl1pPr>
              <a:defRPr sz="1500"/>
            </a:lvl1pPr>
            <a:lvl2pPr>
              <a:defRPr sz="1500"/>
            </a:lvl2pPr>
            <a:lvl3pPr>
              <a:defRPr sz="1350"/>
            </a:lvl3pPr>
            <a:lvl4pPr>
              <a:defRPr sz="135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42925" y="2856344"/>
            <a:ext cx="2891790" cy="3011056"/>
          </a:xfrm>
        </p:spPr>
        <p:txBody>
          <a:bodyPr>
            <a:normAutofit/>
          </a:bodyPr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42925" y="6453386"/>
            <a:ext cx="90342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7AE77D2-29C9-4EF6-B0C4-D2166D9E5AC9}" type="datetimeFigureOut">
              <a:rPr lang="ko-KR" altLang="en-US" smtClean="0"/>
              <a:t>2024. 11. 12.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654459" y="6453386"/>
            <a:ext cx="1780256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412355" y="6453386"/>
            <a:ext cx="119721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94F383D-B145-4BB0-BB00-D8FC47A56589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Rectangle 8"/>
          <p:cNvSpPr/>
          <p:nvPr/>
        </p:nvSpPr>
        <p:spPr>
          <a:xfrm>
            <a:off x="3977640" y="376"/>
            <a:ext cx="17145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 title="Divider Bar"/>
          <p:cNvSpPr/>
          <p:nvPr/>
        </p:nvSpPr>
        <p:spPr>
          <a:xfrm>
            <a:off x="3977640" y="376"/>
            <a:ext cx="17145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1558123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397764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2925" y="685800"/>
            <a:ext cx="289179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400" baseline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149090" y="1"/>
            <a:ext cx="4994910" cy="6857999"/>
          </a:xfrm>
        </p:spPr>
        <p:txBody>
          <a:bodyPr anchor="t">
            <a:normAutofit/>
          </a:bodyPr>
          <a:lstStyle>
            <a:lvl1pPr marL="0" indent="0">
              <a:buNone/>
              <a:defRPr sz="1500"/>
            </a:lvl1pPr>
            <a:lvl2pPr marL="342900" indent="0">
              <a:buNone/>
              <a:defRPr sz="1500"/>
            </a:lvl2pPr>
            <a:lvl3pPr marL="685800" indent="0">
              <a:buNone/>
              <a:defRPr sz="15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42925" y="2855968"/>
            <a:ext cx="2891790" cy="3011432"/>
          </a:xfrm>
        </p:spPr>
        <p:txBody>
          <a:bodyPr>
            <a:normAutofit/>
          </a:bodyPr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42925" y="6453386"/>
            <a:ext cx="90342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7AE77D2-29C9-4EF6-B0C4-D2166D9E5AC9}" type="datetimeFigureOut">
              <a:rPr lang="ko-KR" altLang="en-US" smtClean="0"/>
              <a:t>2024. 11. 12.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654459" y="6453386"/>
            <a:ext cx="1780256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412355" y="6453386"/>
            <a:ext cx="119721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94F383D-B145-4BB0-BB00-D8FC47A56589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Rectangle 8"/>
          <p:cNvSpPr/>
          <p:nvPr/>
        </p:nvSpPr>
        <p:spPr>
          <a:xfrm>
            <a:off x="3977640" y="376"/>
            <a:ext cx="17145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 title="Divider Bar"/>
          <p:cNvSpPr/>
          <p:nvPr/>
        </p:nvSpPr>
        <p:spPr>
          <a:xfrm>
            <a:off x="3977640" y="376"/>
            <a:ext cx="17145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2863599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8700" y="685800"/>
            <a:ext cx="72009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8700" y="2286000"/>
            <a:ext cx="72009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42987" y="6453386"/>
            <a:ext cx="903429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aseline="0">
                <a:solidFill>
                  <a:schemeClr val="tx2"/>
                </a:solidFill>
              </a:defRPr>
            </a:lvl1pPr>
          </a:lstStyle>
          <a:p>
            <a:fld id="{27AE77D2-29C9-4EF6-B0C4-D2166D9E5AC9}" type="datetimeFigureOut">
              <a:rPr lang="ko-KR" altLang="en-US" smtClean="0"/>
              <a:t>2024. 11. 12.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70173" y="6453386"/>
            <a:ext cx="4710623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aseline="0">
                <a:solidFill>
                  <a:schemeClr val="tx2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04552" y="6453386"/>
            <a:ext cx="1197219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aseline="0">
                <a:solidFill>
                  <a:schemeClr val="tx2"/>
                </a:solidFill>
              </a:defRPr>
            </a:lvl1pPr>
          </a:lstStyle>
          <a:p>
            <a:fld id="{E94F383D-B145-4BB0-BB00-D8FC47A56589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Rectangle 8"/>
          <p:cNvSpPr/>
          <p:nvPr/>
        </p:nvSpPr>
        <p:spPr>
          <a:xfrm>
            <a:off x="358571" y="376"/>
            <a:ext cx="17145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 title="Side bar"/>
          <p:cNvSpPr/>
          <p:nvPr/>
        </p:nvSpPr>
        <p:spPr>
          <a:xfrm>
            <a:off x="358571" y="376"/>
            <a:ext cx="17145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8963389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6858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0" orient="horz" pos="1368">
          <p15:clr>
            <a:srgbClr val="F26B43"/>
          </p15:clr>
        </p15:guide>
        <p15:guide id="1" pos="6912">
          <p15:clr>
            <a:srgbClr val="F26B43"/>
          </p15:clr>
        </p15:guide>
        <p15:guide id="2" pos="936">
          <p15:clr>
            <a:srgbClr val="F26B43"/>
          </p15:clr>
        </p15:guide>
        <p15:guide id="3" pos="864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696">
          <p15:clr>
            <a:srgbClr val="F26B43"/>
          </p15:clr>
        </p15:guide>
        <p15:guide id="6" orient="horz" pos="432">
          <p15:clr>
            <a:srgbClr val="F26B43"/>
          </p15:clr>
        </p15:guide>
        <p15:guide id="7" orient="horz" pos="1512">
          <p15:clr>
            <a:srgbClr val="F26B43"/>
          </p15:clr>
        </p15:guide>
        <p15:guide id="8" pos="5184">
          <p15:clr>
            <a:srgbClr val="F26B43"/>
          </p15:clr>
        </p15:guide>
        <p15:guide id="9" pos="702">
          <p15:clr>
            <a:srgbClr val="F26B43"/>
          </p15:clr>
        </p15:guide>
        <p15:guide id="10" pos="64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C30DECA-E52C-4D56-96B9-718590A2E6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A046A95-1E4D-4EAE-9146-822CF94F04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4643" y="744469"/>
            <a:ext cx="8005589" cy="5349671"/>
            <a:chOff x="752858" y="744469"/>
            <a:chExt cx="10674117" cy="5349671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E94C9933-93E1-43FF-8BC2-8F0B7794D3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B3AA8CBD-7A2E-4084-A09F-484D166581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ko-Kore-KR" altLang="en-US"/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909B0405-4E00-4F7C-BC72-35B72A0DE6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72001" y="1480930"/>
            <a:ext cx="6335973" cy="3254321"/>
          </a:xfrm>
        </p:spPr>
        <p:txBody>
          <a:bodyPr>
            <a:normAutofit/>
          </a:bodyPr>
          <a:lstStyle/>
          <a:p>
            <a:pPr algn="l"/>
            <a:r>
              <a:rPr lang="ko-KR" altLang="en-US" sz="5700"/>
              <a:t>영상처리를 활용한 </a:t>
            </a:r>
            <a:br>
              <a:rPr lang="en-US" altLang="ko-KR" sz="5700"/>
            </a:br>
            <a:r>
              <a:rPr lang="ko-KR" altLang="en-US" sz="5700"/>
              <a:t>운동부하검사 매뉴얼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81367DA-789A-7862-157C-B368CD0ED6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72001" y="4804850"/>
            <a:ext cx="4467936" cy="1086237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ko-KR" altLang="en-US"/>
              <a:t>엄블랑호다</a:t>
            </a:r>
            <a:endParaRPr lang="en-US" altLang="ko-KR"/>
          </a:p>
          <a:p>
            <a:pPr algn="l">
              <a:spcAft>
                <a:spcPts val="600"/>
              </a:spcAft>
            </a:pPr>
            <a:r>
              <a:rPr lang="ko-KR" altLang="en-US"/>
              <a:t>기원준</a:t>
            </a:r>
            <a:r>
              <a:rPr lang="en-US" altLang="ko-KR"/>
              <a:t>,</a:t>
            </a:r>
            <a:r>
              <a:rPr lang="ko-KR" altLang="en-US"/>
              <a:t> 박태현</a:t>
            </a:r>
            <a:r>
              <a:rPr lang="en-US" altLang="ko-KR"/>
              <a:t>,</a:t>
            </a:r>
            <a:r>
              <a:rPr lang="ko-KR" altLang="en-US"/>
              <a:t> 황인성</a:t>
            </a:r>
            <a:r>
              <a:rPr lang="en-US" altLang="ko-KR"/>
              <a:t>,</a:t>
            </a:r>
            <a:r>
              <a:rPr lang="ko-KR" altLang="en-US"/>
              <a:t> 김대원</a:t>
            </a:r>
          </a:p>
        </p:txBody>
      </p:sp>
    </p:spTree>
    <p:extLst>
      <p:ext uri="{BB962C8B-B14F-4D97-AF65-F5344CB8AC3E}">
        <p14:creationId xmlns:p14="http://schemas.microsoft.com/office/powerpoint/2010/main" val="8359273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DB164C-C873-4A26-5A2E-7BC3886C0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685800"/>
            <a:ext cx="7179879" cy="1485900"/>
          </a:xfrm>
        </p:spPr>
        <p:txBody>
          <a:bodyPr>
            <a:normAutofit/>
          </a:bodyPr>
          <a:lstStyle/>
          <a:p>
            <a:r>
              <a:rPr lang="en-US" altLang="ko-KR" dirty="0"/>
              <a:t>WBS</a:t>
            </a:r>
            <a:endParaRPr lang="ko-KR" altLang="en-US" dirty="0"/>
          </a:p>
        </p:txBody>
      </p:sp>
      <p:pic>
        <p:nvPicPr>
          <p:cNvPr id="11" name="내용 개체 틀 10" descr="텍스트, 라인, 그래프, 도표이(가) 표시된 사진&#10;&#10;자동 생성된 설명">
            <a:extLst>
              <a:ext uri="{FF2B5EF4-FFF2-40B4-BE49-F238E27FC236}">
                <a16:creationId xmlns:a16="http://schemas.microsoft.com/office/drawing/2014/main" id="{175CD1E7-B777-63B6-B3BF-5A57A77429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679" y="1702676"/>
            <a:ext cx="7200900" cy="4319751"/>
          </a:xfrm>
        </p:spPr>
      </p:pic>
    </p:spTree>
    <p:extLst>
      <p:ext uri="{BB962C8B-B14F-4D97-AF65-F5344CB8AC3E}">
        <p14:creationId xmlns:p14="http://schemas.microsoft.com/office/powerpoint/2010/main" val="15607003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DB164C-C873-4A26-5A2E-7BC3886C0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2060" y="282322"/>
            <a:ext cx="7179879" cy="1485900"/>
          </a:xfrm>
        </p:spPr>
        <p:txBody>
          <a:bodyPr>
            <a:normAutofit/>
          </a:bodyPr>
          <a:lstStyle/>
          <a:p>
            <a:r>
              <a:rPr lang="ko-KR" altLang="en-US" dirty="0"/>
              <a:t>역할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8288877-4220-992B-1A8D-3E24527BF5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5421" y="1196722"/>
            <a:ext cx="2687266" cy="1143000"/>
          </a:xfrm>
        </p:spPr>
        <p:txBody>
          <a:bodyPr>
            <a:normAutofit/>
          </a:bodyPr>
          <a:lstStyle/>
          <a:p>
            <a:r>
              <a:rPr lang="en-US" altLang="ko-Kore-KR" dirty="0"/>
              <a:t>Design – </a:t>
            </a:r>
            <a:r>
              <a:rPr lang="ko-KR" altLang="en-US" dirty="0"/>
              <a:t>박태현</a:t>
            </a:r>
            <a:endParaRPr lang="en-US" altLang="ko-KR" dirty="0"/>
          </a:p>
          <a:p>
            <a:r>
              <a:rPr lang="en-US" altLang="ko-KR" dirty="0"/>
              <a:t>Tool - Figma</a:t>
            </a:r>
          </a:p>
        </p:txBody>
      </p:sp>
      <p:pic>
        <p:nvPicPr>
          <p:cNvPr id="1028" name="Picture 4" descr="피그마는 무료? 피그마 무료 기능 알아보기">
            <a:extLst>
              <a:ext uri="{FF2B5EF4-FFF2-40B4-BE49-F238E27FC236}">
                <a16:creationId xmlns:a16="http://schemas.microsoft.com/office/drawing/2014/main" id="{016E4E13-7A56-E853-3309-D1998E82D0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728" y="1978163"/>
            <a:ext cx="2838856" cy="149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내용 개체 틀 3">
            <a:extLst>
              <a:ext uri="{FF2B5EF4-FFF2-40B4-BE49-F238E27FC236}">
                <a16:creationId xmlns:a16="http://schemas.microsoft.com/office/drawing/2014/main" id="{B1B7E17E-B755-39EC-9B64-FD42962B32CD}"/>
              </a:ext>
            </a:extLst>
          </p:cNvPr>
          <p:cNvSpPr txBox="1">
            <a:spLocks/>
          </p:cNvSpPr>
          <p:nvPr/>
        </p:nvSpPr>
        <p:spPr>
          <a:xfrm>
            <a:off x="4285765" y="1123064"/>
            <a:ext cx="1896894" cy="9123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6858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ore-KR" dirty="0"/>
              <a:t>FE – </a:t>
            </a:r>
            <a:r>
              <a:rPr lang="ko-KR" altLang="en-US" dirty="0"/>
              <a:t>김대원</a:t>
            </a:r>
            <a:endParaRPr lang="en-US" altLang="ko-KR" dirty="0"/>
          </a:p>
          <a:p>
            <a:r>
              <a:rPr lang="en-US" altLang="ko-KR" dirty="0"/>
              <a:t>Tool - Flutter</a:t>
            </a:r>
          </a:p>
        </p:txBody>
      </p:sp>
      <p:sp>
        <p:nvSpPr>
          <p:cNvPr id="8" name="내용 개체 틀 3">
            <a:extLst>
              <a:ext uri="{FF2B5EF4-FFF2-40B4-BE49-F238E27FC236}">
                <a16:creationId xmlns:a16="http://schemas.microsoft.com/office/drawing/2014/main" id="{106E3B57-49C6-E976-B610-B11C060C5AF7}"/>
              </a:ext>
            </a:extLst>
          </p:cNvPr>
          <p:cNvSpPr txBox="1">
            <a:spLocks/>
          </p:cNvSpPr>
          <p:nvPr/>
        </p:nvSpPr>
        <p:spPr>
          <a:xfrm>
            <a:off x="935420" y="4219448"/>
            <a:ext cx="2498443" cy="192938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84048" indent="-384048" algn="l" defTabSz="6858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BE – </a:t>
            </a:r>
            <a:r>
              <a:rPr lang="ko-Kore-KR" altLang="en-US" dirty="0"/>
              <a:t>황인성</a:t>
            </a:r>
            <a:endParaRPr lang="en-US" altLang="ko-Kore-KR" dirty="0"/>
          </a:p>
          <a:p>
            <a:r>
              <a:rPr lang="en-US" altLang="ko-Kore-KR" dirty="0"/>
              <a:t>Tool – Java Spring</a:t>
            </a:r>
          </a:p>
          <a:p>
            <a:pPr marL="0" indent="0">
              <a:buNone/>
            </a:pPr>
            <a:endParaRPr lang="en-US" altLang="ko-Kore-KR" dirty="0"/>
          </a:p>
          <a:p>
            <a:r>
              <a:rPr lang="en-US" altLang="ko-KR" dirty="0"/>
              <a:t>BE – </a:t>
            </a:r>
            <a:r>
              <a:rPr lang="ko-KR" altLang="en-US" dirty="0" err="1"/>
              <a:t>기원준</a:t>
            </a:r>
            <a:endParaRPr lang="en-US" altLang="ko-KR" dirty="0"/>
          </a:p>
          <a:p>
            <a:r>
              <a:rPr lang="en-US" altLang="ko-KR" dirty="0"/>
              <a:t>Tool - Django</a:t>
            </a:r>
          </a:p>
          <a:p>
            <a:endParaRPr lang="en-US" altLang="ko-KR" dirty="0"/>
          </a:p>
        </p:txBody>
      </p:sp>
      <p:pic>
        <p:nvPicPr>
          <p:cNvPr id="1030" name="Picture 6" descr="Flutter(프레임워크) - 나무위키">
            <a:extLst>
              <a:ext uri="{FF2B5EF4-FFF2-40B4-BE49-F238E27FC236}">
                <a16:creationId xmlns:a16="http://schemas.microsoft.com/office/drawing/2014/main" id="{D34FCB94-9FE6-BEFB-2AAB-7CFA74AC37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4936" y="1952193"/>
            <a:ext cx="2467012" cy="1476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Spring] Spring과 Spring Boot">
            <a:extLst>
              <a:ext uri="{FF2B5EF4-FFF2-40B4-BE49-F238E27FC236}">
                <a16:creationId xmlns:a16="http://schemas.microsoft.com/office/drawing/2014/main" id="{383D7C4E-BAAD-DA06-EE95-86DA109C12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4937" y="3704153"/>
            <a:ext cx="2316184" cy="1487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Why Django?">
            <a:extLst>
              <a:ext uri="{FF2B5EF4-FFF2-40B4-BE49-F238E27FC236}">
                <a16:creationId xmlns:a16="http://schemas.microsoft.com/office/drawing/2014/main" id="{BA04AEA3-A162-E2C9-D416-A5C8186722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4936" y="5245349"/>
            <a:ext cx="2316185" cy="1490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MySQL 리뷰">
            <a:extLst>
              <a:ext uri="{FF2B5EF4-FFF2-40B4-BE49-F238E27FC236}">
                <a16:creationId xmlns:a16="http://schemas.microsoft.com/office/drawing/2014/main" id="{BE544648-30BE-D901-92BE-C5A225AFCF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1447" y="4219448"/>
            <a:ext cx="2132245" cy="2132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30551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DB164C-C873-4A26-5A2E-7BC3886C0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685800"/>
            <a:ext cx="7127328" cy="1206062"/>
          </a:xfrm>
        </p:spPr>
        <p:txBody>
          <a:bodyPr>
            <a:normAutofit/>
          </a:bodyPr>
          <a:lstStyle/>
          <a:p>
            <a:pPr algn="ctr"/>
            <a:br>
              <a:rPr lang="en-US" altLang="ko-KR" sz="4000" dirty="0"/>
            </a:br>
            <a:endParaRPr lang="ko-KR" altLang="en-US" sz="4000" dirty="0"/>
          </a:p>
        </p:txBody>
      </p:sp>
      <p:pic>
        <p:nvPicPr>
          <p:cNvPr id="2050" name="Picture 2" descr="Yolov5 Window Environment">
            <a:extLst>
              <a:ext uri="{FF2B5EF4-FFF2-40B4-BE49-F238E27FC236}">
                <a16:creationId xmlns:a16="http://schemas.microsoft.com/office/drawing/2014/main" id="{523B7B5E-5EC8-E0BE-2495-0DC50E14DC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7434" y="1834429"/>
            <a:ext cx="2086352" cy="1382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opencv를 이용한 선형 칼만 필터 구현 및 예제 - gaussian37">
            <a:extLst>
              <a:ext uri="{FF2B5EF4-FFF2-40B4-BE49-F238E27FC236}">
                <a16:creationId xmlns:a16="http://schemas.microsoft.com/office/drawing/2014/main" id="{1EF89B0E-9D2F-9C46-CB2C-AF5D50B4DD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072"/>
          <a:stretch/>
        </p:blipFill>
        <p:spPr bwMode="auto">
          <a:xfrm>
            <a:off x="4861035" y="1805867"/>
            <a:ext cx="1524000" cy="1411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피그마는 무료? 피그마 무료 기능 알아보기">
            <a:extLst>
              <a:ext uri="{FF2B5EF4-FFF2-40B4-BE49-F238E27FC236}">
                <a16:creationId xmlns:a16="http://schemas.microsoft.com/office/drawing/2014/main" id="{45ACB31A-A6E7-1142-5F94-412B68330A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700" y="1216637"/>
            <a:ext cx="2838856" cy="149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Flutter(프레임워크) - 나무위키">
            <a:extLst>
              <a:ext uri="{FF2B5EF4-FFF2-40B4-BE49-F238E27FC236}">
                <a16:creationId xmlns:a16="http://schemas.microsoft.com/office/drawing/2014/main" id="{3490226D-4FC2-7387-7134-6748AC274F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700" y="3659881"/>
            <a:ext cx="2838856" cy="1699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내용 개체 틀 3">
            <a:extLst>
              <a:ext uri="{FF2B5EF4-FFF2-40B4-BE49-F238E27FC236}">
                <a16:creationId xmlns:a16="http://schemas.microsoft.com/office/drawing/2014/main" id="{13EB4EDE-7A27-D230-3433-95AAFE5E69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09491" y="2827358"/>
            <a:ext cx="2132496" cy="493912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altLang="ko-Kore-KR" dirty="0"/>
              <a:t>&lt;Design – Figma&gt;</a:t>
            </a:r>
            <a:endParaRPr lang="en-US" altLang="ko-KR" dirty="0"/>
          </a:p>
        </p:txBody>
      </p:sp>
      <p:sp>
        <p:nvSpPr>
          <p:cNvPr id="7" name="내용 개체 틀 3">
            <a:extLst>
              <a:ext uri="{FF2B5EF4-FFF2-40B4-BE49-F238E27FC236}">
                <a16:creationId xmlns:a16="http://schemas.microsoft.com/office/drawing/2014/main" id="{844435E9-2E93-A868-239B-6E7534DE64D2}"/>
              </a:ext>
            </a:extLst>
          </p:cNvPr>
          <p:cNvSpPr txBox="1">
            <a:spLocks/>
          </p:cNvSpPr>
          <p:nvPr/>
        </p:nvSpPr>
        <p:spPr>
          <a:xfrm>
            <a:off x="1476670" y="5588877"/>
            <a:ext cx="2132496" cy="4939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6858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Franklin Gothic Book" panose="020B0503020102020204" pitchFamily="34" charset="0"/>
              <a:buNone/>
            </a:pPr>
            <a:r>
              <a:rPr lang="en-US" altLang="ko-Kore-KR" dirty="0"/>
              <a:t>&lt;Client – Flutter&gt;</a:t>
            </a:r>
            <a:endParaRPr lang="en-US" altLang="ko-KR" dirty="0"/>
          </a:p>
        </p:txBody>
      </p:sp>
      <p:sp>
        <p:nvSpPr>
          <p:cNvPr id="8" name="내용 개체 틀 3">
            <a:extLst>
              <a:ext uri="{FF2B5EF4-FFF2-40B4-BE49-F238E27FC236}">
                <a16:creationId xmlns:a16="http://schemas.microsoft.com/office/drawing/2014/main" id="{89364516-DC24-940A-CE48-EEA22CAFDDC3}"/>
              </a:ext>
            </a:extLst>
          </p:cNvPr>
          <p:cNvSpPr txBox="1">
            <a:spLocks/>
          </p:cNvSpPr>
          <p:nvPr/>
        </p:nvSpPr>
        <p:spPr>
          <a:xfrm>
            <a:off x="4845270" y="5588877"/>
            <a:ext cx="3972910" cy="493912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384048" indent="-384048" algn="l" defTabSz="6858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Franklin Gothic Book" panose="020B0503020102020204" pitchFamily="34" charset="0"/>
              <a:buNone/>
            </a:pPr>
            <a:r>
              <a:rPr lang="en-US" altLang="ko-Kore-KR" dirty="0"/>
              <a:t>&lt;Server – YOLOv5 / </a:t>
            </a:r>
            <a:r>
              <a:rPr lang="en-US" altLang="ko-Kore-KR" dirty="0" err="1"/>
              <a:t>OPenCV</a:t>
            </a:r>
            <a:r>
              <a:rPr lang="en-US" altLang="ko-Kore-KR" dirty="0"/>
              <a:t> / Flask API&gt;</a:t>
            </a:r>
            <a:endParaRPr lang="en-US" altLang="ko-KR" dirty="0"/>
          </a:p>
        </p:txBody>
      </p:sp>
      <p:pic>
        <p:nvPicPr>
          <p:cNvPr id="1026" name="Picture 2" descr="Programming and documenting an API with Python, Flask, Swagger and Connexion">
            <a:extLst>
              <a:ext uri="{FF2B5EF4-FFF2-40B4-BE49-F238E27FC236}">
                <a16:creationId xmlns:a16="http://schemas.microsoft.com/office/drawing/2014/main" id="{93B6D6E0-E1EC-BC5C-A58C-56C9558208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1009" y="3506468"/>
            <a:ext cx="3762751" cy="1262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97096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DB164C-C873-4A26-5A2E-7BC3886C0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685800"/>
            <a:ext cx="7179879" cy="1485900"/>
          </a:xfrm>
        </p:spPr>
        <p:txBody>
          <a:bodyPr>
            <a:normAutofit/>
          </a:bodyPr>
          <a:lstStyle/>
          <a:p>
            <a:r>
              <a:rPr lang="ko-KR" altLang="en-US" dirty="0"/>
              <a:t>역할</a:t>
            </a:r>
          </a:p>
        </p:txBody>
      </p:sp>
      <p:pic>
        <p:nvPicPr>
          <p:cNvPr id="6" name="내용 개체 틀 5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D6503072-B81A-07B7-60B9-E809C78555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0" y="1760706"/>
            <a:ext cx="7200900" cy="4411494"/>
          </a:xfrm>
        </p:spPr>
      </p:pic>
    </p:spTree>
    <p:extLst>
      <p:ext uri="{BB962C8B-B14F-4D97-AF65-F5344CB8AC3E}">
        <p14:creationId xmlns:p14="http://schemas.microsoft.com/office/powerpoint/2010/main" val="32411104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DB164C-C873-4A26-5A2E-7BC3886C0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685800"/>
            <a:ext cx="7127328" cy="1485900"/>
          </a:xfrm>
        </p:spPr>
        <p:txBody>
          <a:bodyPr>
            <a:normAutofit/>
          </a:bodyPr>
          <a:lstStyle/>
          <a:p>
            <a:r>
              <a:rPr lang="ko-KR" altLang="en-US" dirty="0"/>
              <a:t>진행 상황</a:t>
            </a:r>
            <a:br>
              <a:rPr lang="en-US" altLang="ko-KR" dirty="0"/>
            </a:br>
            <a:r>
              <a:rPr lang="en-US" altLang="ko-KR" sz="2800" dirty="0"/>
              <a:t>(Prototype)</a:t>
            </a:r>
            <a:endParaRPr lang="ko-KR" altLang="en-US" sz="2800" dirty="0"/>
          </a:p>
        </p:txBody>
      </p:sp>
      <p:pic>
        <p:nvPicPr>
          <p:cNvPr id="5" name="비디오 3">
            <a:hlinkClick r:id="" action="ppaction://media"/>
            <a:extLst>
              <a:ext uri="{FF2B5EF4-FFF2-40B4-BE49-F238E27FC236}">
                <a16:creationId xmlns:a16="http://schemas.microsoft.com/office/drawing/2014/main" id="{0BAE19D4-73C1-7A15-5DEF-12AA700ACDF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06389" y="2375338"/>
            <a:ext cx="6731222" cy="3577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295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207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DB164C-C873-4A26-5A2E-7BC3886C0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685800"/>
            <a:ext cx="7127328" cy="1485900"/>
          </a:xfrm>
        </p:spPr>
        <p:txBody>
          <a:bodyPr>
            <a:normAutofit/>
          </a:bodyPr>
          <a:lstStyle/>
          <a:p>
            <a:r>
              <a:rPr lang="ko-KR" altLang="en-US" dirty="0"/>
              <a:t>진행 상황</a:t>
            </a:r>
            <a:br>
              <a:rPr lang="en-US" altLang="ko-KR" dirty="0"/>
            </a:br>
            <a:r>
              <a:rPr lang="en-US" altLang="ko-KR" sz="3600" dirty="0"/>
              <a:t>(Diagram)</a:t>
            </a:r>
            <a:endParaRPr lang="ko-KR" altLang="en-US" dirty="0"/>
          </a:p>
        </p:txBody>
      </p:sp>
      <p:pic>
        <p:nvPicPr>
          <p:cNvPr id="5" name="그림 4" descr="도표, 텍스트, 평면도, 기술 도면이(가) 표시된 사진&#10;&#10;자동 생성된 설명">
            <a:extLst>
              <a:ext uri="{FF2B5EF4-FFF2-40B4-BE49-F238E27FC236}">
                <a16:creationId xmlns:a16="http://schemas.microsoft.com/office/drawing/2014/main" id="{8FA9F153-2F00-6048-5BB8-5812209A1A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164" y="2171699"/>
            <a:ext cx="8059464" cy="4323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4099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0BC9609-A8AF-411F-A9E0-C3B93C8945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A49B672-AF65-D3B1-F604-DE010CD16B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060" y="639704"/>
            <a:ext cx="2474684" cy="5577840"/>
          </a:xfrm>
        </p:spPr>
        <p:txBody>
          <a:bodyPr anchor="ctr">
            <a:normAutofit/>
          </a:bodyPr>
          <a:lstStyle/>
          <a:p>
            <a:pPr algn="ctr"/>
            <a:r>
              <a:rPr lang="ko-KR" altLang="en-US" sz="3400" dirty="0"/>
              <a:t>문제점 </a:t>
            </a:r>
            <a:br>
              <a:rPr lang="en-US" altLang="ko-KR" sz="3400" dirty="0"/>
            </a:br>
            <a:r>
              <a:rPr lang="ko-KR" altLang="en-US" sz="3400" dirty="0"/>
              <a:t>및 </a:t>
            </a:r>
            <a:br>
              <a:rPr lang="en-US" altLang="ko-KR" sz="3400" dirty="0"/>
            </a:br>
            <a:r>
              <a:rPr lang="ko-KR" altLang="en-US" sz="3400" dirty="0"/>
              <a:t>개선 방향</a:t>
            </a:r>
            <a:br>
              <a:rPr lang="en-US" altLang="ko-KR" sz="3400" dirty="0"/>
            </a:br>
            <a:endParaRPr lang="ko-KR" altLang="en-US" sz="3400" dirty="0"/>
          </a:p>
        </p:txBody>
      </p:sp>
      <p:graphicFrame>
        <p:nvGraphicFramePr>
          <p:cNvPr id="5" name="내용 개체 틀 2">
            <a:extLst>
              <a:ext uri="{FF2B5EF4-FFF2-40B4-BE49-F238E27FC236}">
                <a16:creationId xmlns:a16="http://schemas.microsoft.com/office/drawing/2014/main" id="{EB8E44CB-0742-ECB1-C56C-58ECC3E14D2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63398341"/>
              </p:ext>
            </p:extLst>
          </p:nvPr>
        </p:nvGraphicFramePr>
        <p:xfrm>
          <a:off x="3676104" y="639705"/>
          <a:ext cx="4879728" cy="55778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37788454"/>
      </p:ext>
    </p:extLst>
  </p:cSld>
  <p:clrMapOvr>
    <a:masterClrMapping/>
  </p:clrMapOvr>
</p:sld>
</file>

<file path=ppt/theme/theme1.xml><?xml version="1.0" encoding="utf-8"?>
<a:theme xmlns:a="http://schemas.openxmlformats.org/drawingml/2006/main" name="자르기">
  <a:themeElements>
    <a:clrScheme name="자르기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자르기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자르기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Crop</Template>
  <TotalTime>20766</TotalTime>
  <Words>209</Words>
  <Application>Microsoft Macintosh PowerPoint</Application>
  <PresentationFormat>화면 슬라이드 쇼(4:3)</PresentationFormat>
  <Paragraphs>37</Paragraphs>
  <Slides>8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1" baseType="lpstr">
      <vt:lpstr>Arial</vt:lpstr>
      <vt:lpstr>Franklin Gothic Book</vt:lpstr>
      <vt:lpstr>자르기</vt:lpstr>
      <vt:lpstr>영상처리를 활용한  운동부하검사 매뉴얼</vt:lpstr>
      <vt:lpstr>WBS</vt:lpstr>
      <vt:lpstr>역할</vt:lpstr>
      <vt:lpstr> </vt:lpstr>
      <vt:lpstr>역할</vt:lpstr>
      <vt:lpstr>진행 상황 (Prototype)</vt:lpstr>
      <vt:lpstr>진행 상황 (Diagram)</vt:lpstr>
      <vt:lpstr>문제점  및  개선 방향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주제</dc:title>
  <dc:creator>김종원/_교수_지능IOT융합전공</dc:creator>
  <cp:lastModifiedBy>기원준</cp:lastModifiedBy>
  <cp:revision>26</cp:revision>
  <dcterms:created xsi:type="dcterms:W3CDTF">2024-03-11T02:00:21Z</dcterms:created>
  <dcterms:modified xsi:type="dcterms:W3CDTF">2024-11-12T01:15:03Z</dcterms:modified>
</cp:coreProperties>
</file>